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
  </p:notesMasterIdLst>
  <p:handoutMasterIdLst>
    <p:handoutMasterId r:id="rId11"/>
  </p:handoutMasterIdLst>
  <p:sldIdLst>
    <p:sldId id="262" r:id="rId2"/>
    <p:sldId id="264" r:id="rId3"/>
    <p:sldId id="257" r:id="rId4"/>
    <p:sldId id="258" r:id="rId5"/>
    <p:sldId id="260" r:id="rId6"/>
    <p:sldId id="259" r:id="rId7"/>
    <p:sldId id="263"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90CC"/>
    <a:srgbClr val="FD018F"/>
    <a:srgbClr val="246B9E"/>
    <a:srgbClr val="286D9F"/>
    <a:srgbClr val="64CAED"/>
    <a:srgbClr val="65C8EB"/>
    <a:srgbClr val="343590"/>
    <a:srgbClr val="256B9E"/>
    <a:srgbClr val="8FD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notesViewPr>
    <p:cSldViewPr snapToGrid="0">
      <p:cViewPr varScale="1">
        <p:scale>
          <a:sx n="81" d="100"/>
          <a:sy n="81" d="100"/>
        </p:scale>
        <p:origin x="120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C3B894-34C2-422E-AE44-A530EDADF0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309771-42AC-4BC9-AADE-C597BAA90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EC02BB-00A0-4420-8C8C-932C782CBF6B}" type="datetimeFigureOut">
              <a:rPr lang="en-GB" smtClean="0"/>
              <a:t>01/06/2020</a:t>
            </a:fld>
            <a:endParaRPr lang="en-GB"/>
          </a:p>
        </p:txBody>
      </p:sp>
      <p:sp>
        <p:nvSpPr>
          <p:cNvPr id="4" name="Footer Placeholder 3">
            <a:extLst>
              <a:ext uri="{FF2B5EF4-FFF2-40B4-BE49-F238E27FC236}">
                <a16:creationId xmlns:a16="http://schemas.microsoft.com/office/drawing/2014/main" id="{3D937981-2B55-4FE6-B73A-7562286B6D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0A02B3D-52CF-4F2C-854C-9435AE5614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97EC7-BA53-449E-B0A5-3FC69776761E}" type="slidenum">
              <a:rPr lang="en-GB" smtClean="0"/>
              <a:t>‹#›</a:t>
            </a:fld>
            <a:endParaRPr lang="en-GB"/>
          </a:p>
        </p:txBody>
      </p:sp>
    </p:spTree>
    <p:extLst>
      <p:ext uri="{BB962C8B-B14F-4D97-AF65-F5344CB8AC3E}">
        <p14:creationId xmlns:p14="http://schemas.microsoft.com/office/powerpoint/2010/main" val="249493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7350C-0DD6-49E8-9372-7B027EBE64CF}" type="datetimeFigureOut">
              <a:rPr lang="en-GB" smtClean="0"/>
              <a:t>01/06/2020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E37F7-4009-4E40-9AD0-66E8D5A99146}" type="slidenum">
              <a:rPr lang="en-GB" smtClean="0"/>
              <a:t>‹#›</a:t>
            </a:fld>
            <a:endParaRPr lang="en-GB"/>
          </a:p>
        </p:txBody>
      </p:sp>
    </p:spTree>
    <p:extLst>
      <p:ext uri="{BB962C8B-B14F-4D97-AF65-F5344CB8AC3E}">
        <p14:creationId xmlns:p14="http://schemas.microsoft.com/office/powerpoint/2010/main" val="137354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421486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60E0CF-9964-4D14-A4ED-17DF326A7267}" type="slidenum">
              <a:rPr lang="en-GB" smtClean="0"/>
              <a:t>‹#›</a:t>
            </a:fld>
            <a:endParaRPr lang="en-GB"/>
          </a:p>
        </p:txBody>
      </p:sp>
      <p:sp>
        <p:nvSpPr>
          <p:cNvPr id="5" name="Date Placeholder 4"/>
          <p:cNvSpPr>
            <a:spLocks noGrp="1"/>
          </p:cNvSpPr>
          <p:nvPr>
            <p:ph type="dt" sz="half" idx="10"/>
          </p:nvPr>
        </p:nvSpPr>
        <p:spPr/>
        <p:txBody>
          <a:bodyPr/>
          <a:lstStyle/>
          <a:p>
            <a:fld id="{C2C4884D-EECD-46CE-BB89-74374F8F8661}" type="datetimeFigureOut">
              <a:rPr lang="en-GB" smtClean="0"/>
              <a:t>01/06/2020</a:t>
            </a:fld>
            <a:endParaRPr lang="en-GB"/>
          </a:p>
        </p:txBody>
      </p:sp>
    </p:spTree>
    <p:extLst>
      <p:ext uri="{BB962C8B-B14F-4D97-AF65-F5344CB8AC3E}">
        <p14:creationId xmlns:p14="http://schemas.microsoft.com/office/powerpoint/2010/main" val="379521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66845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978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140509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442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418490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355142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78622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70875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4884D-EECD-46CE-BB89-74374F8F8661}"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E0CF-9964-4D14-A4ED-17DF326A7267}" type="slidenum">
              <a:rPr lang="en-GB" smtClean="0"/>
              <a:t>‹#›</a:t>
            </a:fld>
            <a:endParaRPr lang="en-GB"/>
          </a:p>
        </p:txBody>
      </p:sp>
      <p:pic>
        <p:nvPicPr>
          <p:cNvPr id="7" name="Picture 6">
            <a:extLst>
              <a:ext uri="{FF2B5EF4-FFF2-40B4-BE49-F238E27FC236}">
                <a16:creationId xmlns:a16="http://schemas.microsoft.com/office/drawing/2014/main" id="{8B273B7C-CD67-4EF4-B7F3-4325992D7C4B}"/>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352345" y="5508833"/>
            <a:ext cx="1413585" cy="982900"/>
          </a:xfrm>
          <a:prstGeom prst="rect">
            <a:avLst/>
          </a:prstGeom>
          <a:blipFill dpi="0" rotWithShape="1">
            <a:blip r:embed="rId3">
              <a:alphaModFix amt="0"/>
            </a:blip>
            <a:srcRect/>
            <a:tile tx="0" ty="0" sx="100000" sy="100000" flip="none" algn="br"/>
          </a:blipFill>
        </p:spPr>
      </p:pic>
    </p:spTree>
    <p:extLst>
      <p:ext uri="{BB962C8B-B14F-4D97-AF65-F5344CB8AC3E}">
        <p14:creationId xmlns:p14="http://schemas.microsoft.com/office/powerpoint/2010/main" val="201563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C4884D-EECD-46CE-BB89-74374F8F8661}"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395000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C4884D-EECD-46CE-BB89-74374F8F8661}"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402882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C4884D-EECD-46CE-BB89-74374F8F8661}"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247132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4884D-EECD-46CE-BB89-74374F8F8661}"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160729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A43C-1919-4AAB-B06D-A7E2E6767B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F46885-DDFD-41BE-A893-0D1D6A157820}"/>
              </a:ext>
            </a:extLst>
          </p:cNvPr>
          <p:cNvSpPr>
            <a:spLocks noGrp="1"/>
          </p:cNvSpPr>
          <p:nvPr>
            <p:ph type="dt" sz="half" idx="10"/>
          </p:nvPr>
        </p:nvSpPr>
        <p:spPr/>
        <p:txBody>
          <a:bodyPr/>
          <a:lstStyle/>
          <a:p>
            <a:fld id="{C2C4884D-EECD-46CE-BB89-74374F8F8661}" type="datetimeFigureOut">
              <a:rPr lang="en-GB" smtClean="0"/>
              <a:t>01/06/2020</a:t>
            </a:fld>
            <a:endParaRPr lang="en-GB"/>
          </a:p>
        </p:txBody>
      </p:sp>
      <p:sp>
        <p:nvSpPr>
          <p:cNvPr id="4" name="Footer Placeholder 3">
            <a:extLst>
              <a:ext uri="{FF2B5EF4-FFF2-40B4-BE49-F238E27FC236}">
                <a16:creationId xmlns:a16="http://schemas.microsoft.com/office/drawing/2014/main" id="{AA783390-7A64-4E06-B562-EFA84C7D08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1E1DD6-1BF9-4E8D-8BCA-26CCA003F88B}"/>
              </a:ext>
            </a:extLst>
          </p:cNvPr>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361477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C4884D-EECD-46CE-BB89-74374F8F8661}"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60E0CF-9964-4D14-A4ED-17DF326A7267}" type="slidenum">
              <a:rPr lang="en-GB" smtClean="0"/>
              <a:t>‹#›</a:t>
            </a:fld>
            <a:endParaRPr lang="en-GB"/>
          </a:p>
        </p:txBody>
      </p:sp>
    </p:spTree>
    <p:extLst>
      <p:ext uri="{BB962C8B-B14F-4D97-AF65-F5344CB8AC3E}">
        <p14:creationId xmlns:p14="http://schemas.microsoft.com/office/powerpoint/2010/main" val="101473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C4884D-EECD-46CE-BB89-74374F8F8661}" type="datetimeFigureOut">
              <a:rPr lang="en-GB" smtClean="0"/>
              <a:t>01/06/2020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60E0CF-9964-4D14-A4ED-17DF326A7267}" type="slidenum">
              <a:rPr lang="en-GB" smtClean="0"/>
              <a:t>‹#›</a:t>
            </a:fld>
            <a:endParaRPr lang="en-GB"/>
          </a:p>
        </p:txBody>
      </p:sp>
    </p:spTree>
    <p:extLst>
      <p:ext uri="{BB962C8B-B14F-4D97-AF65-F5344CB8AC3E}">
        <p14:creationId xmlns:p14="http://schemas.microsoft.com/office/powerpoint/2010/main" val="31881491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9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steve.summers@urc.org.uk"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20FB900-0D6A-4E4A-A09B-BCFC72B0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485151"/>
            <a:ext cx="3856774" cy="1976596"/>
          </a:xfrm>
          <a:prstGeom prst="rect">
            <a:avLst/>
          </a:prstGeom>
        </p:spPr>
      </p:pic>
      <p:sp>
        <p:nvSpPr>
          <p:cNvPr id="3" name="Content Placeholder 2">
            <a:extLst>
              <a:ext uri="{FF2B5EF4-FFF2-40B4-BE49-F238E27FC236}">
                <a16:creationId xmlns:a16="http://schemas.microsoft.com/office/drawing/2014/main" id="{0662CB7F-EA3F-4F4D-B5B6-DBE73A5CC421}"/>
              </a:ext>
            </a:extLst>
          </p:cNvPr>
          <p:cNvSpPr>
            <a:spLocks noGrp="1"/>
          </p:cNvSpPr>
          <p:nvPr>
            <p:ph idx="4294967295"/>
          </p:nvPr>
        </p:nvSpPr>
        <p:spPr>
          <a:xfrm>
            <a:off x="5353766" y="219541"/>
            <a:ext cx="6823736" cy="5597059"/>
          </a:xfrm>
        </p:spPr>
        <p:txBody>
          <a:bodyPr vert="horz" lIns="91440" tIns="45720" rIns="91440" bIns="45720" rtlCol="0" anchor="t">
            <a:normAutofit/>
          </a:bodyPr>
          <a:lstStyle/>
          <a:p>
            <a:pPr algn="ctr">
              <a:lnSpc>
                <a:spcPct val="170000"/>
              </a:lnSpc>
            </a:pPr>
            <a:endParaRPr lang="en-US" sz="2400" b="1" i="1" dirty="0">
              <a:solidFill>
                <a:srgbClr val="FFFFFF"/>
              </a:solidFill>
              <a:latin typeface="Calibri" panose="020F0502020204030204" pitchFamily="34" charset="0"/>
            </a:endParaRPr>
          </a:p>
          <a:p>
            <a:pPr algn="ctr">
              <a:lnSpc>
                <a:spcPct val="170000"/>
              </a:lnSpc>
            </a:pPr>
            <a:endParaRPr lang="en-US" sz="2400" b="1" i="1" dirty="0">
              <a:solidFill>
                <a:srgbClr val="FFFFFF"/>
              </a:solidFill>
              <a:latin typeface="Calibri" panose="020F0502020204030204" pitchFamily="34" charset="0"/>
            </a:endParaRPr>
          </a:p>
          <a:p>
            <a:pPr algn="ctr">
              <a:lnSpc>
                <a:spcPct val="170000"/>
              </a:lnSpc>
            </a:pPr>
            <a:r>
              <a:rPr lang="en-US" sz="2600" b="1" i="1" dirty="0">
                <a:solidFill>
                  <a:schemeClr val="tx1"/>
                </a:solidFill>
                <a:latin typeface="Calibri" panose="020F0502020204030204" pitchFamily="34" charset="0"/>
              </a:rPr>
              <a:t>Steve Summers</a:t>
            </a:r>
          </a:p>
          <a:p>
            <a:pPr algn="ctr">
              <a:lnSpc>
                <a:spcPct val="170000"/>
              </a:lnSpc>
            </a:pPr>
            <a:r>
              <a:rPr lang="en-US" sz="2600" b="1" i="1" dirty="0">
                <a:solidFill>
                  <a:schemeClr val="tx1"/>
                </a:solidFill>
                <a:latin typeface="Calibri" panose="020F0502020204030204" pitchFamily="34" charset="0"/>
              </a:rPr>
              <a:t>CRCW Development Worker</a:t>
            </a:r>
          </a:p>
          <a:p>
            <a:pPr algn="ctr">
              <a:lnSpc>
                <a:spcPct val="170000"/>
              </a:lnSpc>
            </a:pPr>
            <a:r>
              <a:rPr lang="en-US" sz="2600" b="1" i="1" dirty="0">
                <a:solidFill>
                  <a:schemeClr val="tx1"/>
                </a:solidFill>
                <a:latin typeface="Calibri" panose="020F0502020204030204" pitchFamily="34" charset="0"/>
              </a:rPr>
              <a:t>URC Discipleship Team</a:t>
            </a:r>
            <a:endParaRPr lang="en-US" sz="2600" dirty="0">
              <a:solidFill>
                <a:schemeClr val="tx1"/>
              </a:solidFill>
              <a:latin typeface="Calibri" panose="020F0502020204030204" pitchFamily="34" charset="0"/>
            </a:endParaRPr>
          </a:p>
          <a:p>
            <a:endParaRPr lang="en-US" dirty="0">
              <a:solidFill>
                <a:srgbClr val="FFFFFF"/>
              </a:solidFill>
            </a:endParaRPr>
          </a:p>
        </p:txBody>
      </p:sp>
      <p:sp>
        <p:nvSpPr>
          <p:cNvPr id="6" name="TextBox 5">
            <a:extLst>
              <a:ext uri="{FF2B5EF4-FFF2-40B4-BE49-F238E27FC236}">
                <a16:creationId xmlns:a16="http://schemas.microsoft.com/office/drawing/2014/main" id="{0C8B35D6-2FE9-45DC-B7A2-EEE5429E8F34}"/>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a:spcBef>
                <a:spcPct val="0"/>
              </a:spcBef>
              <a:spcAft>
                <a:spcPts val="600"/>
              </a:spcAft>
            </a:pPr>
            <a:endParaRPr lang="en-US" sz="3600" dirty="0">
              <a:solidFill>
                <a:srgbClr val="FFFFFF"/>
              </a:solidFill>
              <a:latin typeface="+mj-lt"/>
              <a:ea typeface="+mj-ea"/>
              <a:cs typeface="+mj-cs"/>
            </a:endParaRPr>
          </a:p>
        </p:txBody>
      </p:sp>
      <p:sp>
        <p:nvSpPr>
          <p:cNvPr id="7" name="Rectangle 6">
            <a:extLst>
              <a:ext uri="{FF2B5EF4-FFF2-40B4-BE49-F238E27FC236}">
                <a16:creationId xmlns:a16="http://schemas.microsoft.com/office/drawing/2014/main" id="{354AE58D-3274-4080-8CFD-FA136ED1183B}"/>
              </a:ext>
            </a:extLst>
          </p:cNvPr>
          <p:cNvSpPr/>
          <p:nvPr/>
        </p:nvSpPr>
        <p:spPr>
          <a:xfrm>
            <a:off x="224366" y="4553293"/>
            <a:ext cx="4655442" cy="338554"/>
          </a:xfrm>
          <a:prstGeom prst="rect">
            <a:avLst/>
          </a:prstGeom>
        </p:spPr>
        <p:txBody>
          <a:bodyPr wrap="none">
            <a:spAutoFit/>
          </a:bodyPr>
          <a:lstStyle/>
          <a:p>
            <a:pPr>
              <a:spcBef>
                <a:spcPct val="0"/>
              </a:spcBef>
              <a:spcAft>
                <a:spcPts val="600"/>
              </a:spcAft>
            </a:pPr>
            <a:r>
              <a:rPr lang="en-US" sz="1600" dirty="0">
                <a:solidFill>
                  <a:srgbClr val="343590"/>
                </a:solidFill>
              </a:rPr>
              <a:t>Creating Change in Communities and the Church</a:t>
            </a:r>
          </a:p>
        </p:txBody>
      </p:sp>
      <p:pic>
        <p:nvPicPr>
          <p:cNvPr id="50" name="Picture 49">
            <a:extLst>
              <a:ext uri="{FF2B5EF4-FFF2-40B4-BE49-F238E27FC236}">
                <a16:creationId xmlns:a16="http://schemas.microsoft.com/office/drawing/2014/main" id="{3B6D119A-57A7-4E9B-A389-734E069C6D16}"/>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225315" y="5476860"/>
            <a:ext cx="1642216" cy="1141873"/>
          </a:xfrm>
          <a:prstGeom prst="rect">
            <a:avLst/>
          </a:prstGeom>
          <a:noFill/>
        </p:spPr>
      </p:pic>
    </p:spTree>
    <p:extLst>
      <p:ext uri="{BB962C8B-B14F-4D97-AF65-F5344CB8AC3E}">
        <p14:creationId xmlns:p14="http://schemas.microsoft.com/office/powerpoint/2010/main" val="161608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20FB900-0D6A-4E4A-A09B-BCFC72B0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485151"/>
            <a:ext cx="3856774" cy="1976596"/>
          </a:xfrm>
          <a:prstGeom prst="rect">
            <a:avLst/>
          </a:prstGeom>
        </p:spPr>
      </p:pic>
      <p:sp>
        <p:nvSpPr>
          <p:cNvPr id="3" name="Content Placeholder 2">
            <a:extLst>
              <a:ext uri="{FF2B5EF4-FFF2-40B4-BE49-F238E27FC236}">
                <a16:creationId xmlns:a16="http://schemas.microsoft.com/office/drawing/2014/main" id="{0662CB7F-EA3F-4F4D-B5B6-DBE73A5CC421}"/>
              </a:ext>
            </a:extLst>
          </p:cNvPr>
          <p:cNvSpPr>
            <a:spLocks noGrp="1"/>
          </p:cNvSpPr>
          <p:nvPr>
            <p:ph idx="4294967295"/>
          </p:nvPr>
        </p:nvSpPr>
        <p:spPr>
          <a:xfrm>
            <a:off x="5353766" y="219541"/>
            <a:ext cx="6823736" cy="5597059"/>
          </a:xfrm>
        </p:spPr>
        <p:txBody>
          <a:bodyPr vert="horz" lIns="91440" tIns="45720" rIns="91440" bIns="45720" rtlCol="0" anchor="t">
            <a:normAutofit/>
          </a:bodyPr>
          <a:lstStyle/>
          <a:p>
            <a:pPr algn="ctr">
              <a:lnSpc>
                <a:spcPct val="170000"/>
              </a:lnSpc>
            </a:pPr>
            <a:r>
              <a:rPr lang="en-US" sz="2400" b="1" i="1" dirty="0">
                <a:solidFill>
                  <a:srgbClr val="FFFFFF"/>
                </a:solidFill>
                <a:latin typeface="Calibri" panose="020F0502020204030204" pitchFamily="34" charset="0"/>
              </a:rPr>
              <a:t>‘Assembly acknowledges that in Church Related Community Workers, properly trained and properly [de]</a:t>
            </a:r>
            <a:r>
              <a:rPr lang="en-US" sz="2400" b="1" i="1" dirty="0" err="1">
                <a:solidFill>
                  <a:srgbClr val="FFFFFF"/>
                </a:solidFill>
                <a:latin typeface="Calibri" panose="020F0502020204030204" pitchFamily="34" charset="0"/>
              </a:rPr>
              <a:t>ployed</a:t>
            </a:r>
            <a:r>
              <a:rPr lang="en-US" sz="2400" b="1" i="1" dirty="0">
                <a:solidFill>
                  <a:srgbClr val="FFFFFF"/>
                </a:solidFill>
                <a:latin typeface="Calibri" panose="020F0502020204030204" pitchFamily="34" charset="0"/>
              </a:rPr>
              <a:t>, the Lord Jesus Christ is giving particular gifts for a particular ministry and is calling such individuals to exercise them in an office which is duly </a:t>
            </a:r>
            <a:r>
              <a:rPr lang="en-US" sz="2400" b="1" i="1" dirty="0" err="1">
                <a:solidFill>
                  <a:srgbClr val="FFFFFF"/>
                </a:solidFill>
                <a:latin typeface="Calibri" panose="020F0502020204030204" pitchFamily="34" charset="0"/>
              </a:rPr>
              <a:t>recognised</a:t>
            </a:r>
            <a:r>
              <a:rPr lang="en-US" sz="2400" b="1" i="1" dirty="0">
                <a:solidFill>
                  <a:srgbClr val="FFFFFF"/>
                </a:solidFill>
                <a:latin typeface="Calibri" panose="020F0502020204030204" pitchFamily="34" charset="0"/>
              </a:rPr>
              <a:t> </a:t>
            </a:r>
          </a:p>
          <a:p>
            <a:pPr algn="ctr">
              <a:lnSpc>
                <a:spcPct val="170000"/>
              </a:lnSpc>
            </a:pPr>
            <a:r>
              <a:rPr lang="en-US" sz="2400" b="1" i="1" dirty="0">
                <a:solidFill>
                  <a:srgbClr val="FFFFFF"/>
                </a:solidFill>
                <a:latin typeface="Calibri" panose="020F0502020204030204" pitchFamily="34" charset="0"/>
              </a:rPr>
              <a:t>within His Church.’ </a:t>
            </a:r>
            <a:r>
              <a:rPr lang="en-US" sz="2400" dirty="0">
                <a:solidFill>
                  <a:srgbClr val="FFFFFF"/>
                </a:solidFill>
                <a:latin typeface="Calibri" panose="020F0502020204030204" pitchFamily="34" charset="0"/>
              </a:rPr>
              <a:t> </a:t>
            </a:r>
            <a:br>
              <a:rPr lang="en-US" sz="2400" dirty="0">
                <a:solidFill>
                  <a:srgbClr val="FFFFFF"/>
                </a:solidFill>
                <a:latin typeface="Calibri" panose="020F0502020204030204" pitchFamily="34" charset="0"/>
              </a:rPr>
            </a:br>
            <a:r>
              <a:rPr lang="en-US" sz="2400" b="1" dirty="0">
                <a:solidFill>
                  <a:schemeClr val="accent2">
                    <a:lumMod val="50000"/>
                  </a:schemeClr>
                </a:solidFill>
                <a:latin typeface="Calibri" panose="020F0502020204030204" pitchFamily="34" charset="0"/>
              </a:rPr>
              <a:t>URC General Assembly 1987</a:t>
            </a:r>
            <a:endParaRPr lang="en-US" sz="2400" dirty="0">
              <a:solidFill>
                <a:schemeClr val="accent2">
                  <a:lumMod val="50000"/>
                </a:schemeClr>
              </a:solidFill>
              <a:latin typeface="Calibri" panose="020F0502020204030204" pitchFamily="34" charset="0"/>
            </a:endParaRPr>
          </a:p>
          <a:p>
            <a:endParaRPr lang="en-US" dirty="0">
              <a:solidFill>
                <a:srgbClr val="FFFFFF"/>
              </a:solidFill>
            </a:endParaRPr>
          </a:p>
        </p:txBody>
      </p:sp>
      <p:sp>
        <p:nvSpPr>
          <p:cNvPr id="6" name="TextBox 5">
            <a:extLst>
              <a:ext uri="{FF2B5EF4-FFF2-40B4-BE49-F238E27FC236}">
                <a16:creationId xmlns:a16="http://schemas.microsoft.com/office/drawing/2014/main" id="{0C8B35D6-2FE9-45DC-B7A2-EEE5429E8F34}"/>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a:spcBef>
                <a:spcPct val="0"/>
              </a:spcBef>
              <a:spcAft>
                <a:spcPts val="600"/>
              </a:spcAft>
            </a:pPr>
            <a:endParaRPr lang="en-US" sz="3600" dirty="0">
              <a:solidFill>
                <a:srgbClr val="FFFFFF"/>
              </a:solidFill>
              <a:latin typeface="+mj-lt"/>
              <a:ea typeface="+mj-ea"/>
              <a:cs typeface="+mj-cs"/>
            </a:endParaRPr>
          </a:p>
        </p:txBody>
      </p:sp>
      <p:sp>
        <p:nvSpPr>
          <p:cNvPr id="7" name="Rectangle 6">
            <a:extLst>
              <a:ext uri="{FF2B5EF4-FFF2-40B4-BE49-F238E27FC236}">
                <a16:creationId xmlns:a16="http://schemas.microsoft.com/office/drawing/2014/main" id="{354AE58D-3274-4080-8CFD-FA136ED1183B}"/>
              </a:ext>
            </a:extLst>
          </p:cNvPr>
          <p:cNvSpPr/>
          <p:nvPr/>
        </p:nvSpPr>
        <p:spPr>
          <a:xfrm>
            <a:off x="224366" y="4553293"/>
            <a:ext cx="4655442" cy="338554"/>
          </a:xfrm>
          <a:prstGeom prst="rect">
            <a:avLst/>
          </a:prstGeom>
        </p:spPr>
        <p:txBody>
          <a:bodyPr wrap="none">
            <a:spAutoFit/>
          </a:bodyPr>
          <a:lstStyle/>
          <a:p>
            <a:pPr>
              <a:spcBef>
                <a:spcPct val="0"/>
              </a:spcBef>
              <a:spcAft>
                <a:spcPts val="600"/>
              </a:spcAft>
            </a:pPr>
            <a:r>
              <a:rPr lang="en-US" sz="1600" dirty="0">
                <a:solidFill>
                  <a:srgbClr val="343590"/>
                </a:solidFill>
              </a:rPr>
              <a:t>Creating Change in Communities and the Church</a:t>
            </a:r>
          </a:p>
        </p:txBody>
      </p:sp>
      <p:pic>
        <p:nvPicPr>
          <p:cNvPr id="50" name="Picture 49">
            <a:extLst>
              <a:ext uri="{FF2B5EF4-FFF2-40B4-BE49-F238E27FC236}">
                <a16:creationId xmlns:a16="http://schemas.microsoft.com/office/drawing/2014/main" id="{3B6D119A-57A7-4E9B-A389-734E069C6D16}"/>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225315" y="5476860"/>
            <a:ext cx="1642216" cy="1141873"/>
          </a:xfrm>
          <a:prstGeom prst="rect">
            <a:avLst/>
          </a:prstGeom>
          <a:noFill/>
        </p:spPr>
      </p:pic>
    </p:spTree>
    <p:extLst>
      <p:ext uri="{BB962C8B-B14F-4D97-AF65-F5344CB8AC3E}">
        <p14:creationId xmlns:p14="http://schemas.microsoft.com/office/powerpoint/2010/main" val="53430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FE02-4A21-44B7-A14F-15FC96E43B19}"/>
              </a:ext>
            </a:extLst>
          </p:cNvPr>
          <p:cNvSpPr>
            <a:spLocks noGrp="1"/>
          </p:cNvSpPr>
          <p:nvPr>
            <p:ph type="title"/>
          </p:nvPr>
        </p:nvSpPr>
        <p:spPr>
          <a:xfrm>
            <a:off x="228600" y="174171"/>
            <a:ext cx="9080500" cy="2023002"/>
          </a:xfrm>
        </p:spPr>
        <p:txBody>
          <a:bodyPr>
            <a:noAutofit/>
          </a:bodyPr>
          <a:lstStyle/>
          <a:p>
            <a:pPr algn="ctr"/>
            <a:r>
              <a:rPr lang="en-GB" sz="3200" b="1" dirty="0">
                <a:solidFill>
                  <a:srgbClr val="64CAED"/>
                </a:solidFill>
                <a:latin typeface="Calibri" panose="020F0502020204030204" pitchFamily="34" charset="0"/>
              </a:rPr>
              <a:t>Community development work is concerned about </a:t>
            </a:r>
            <a:br>
              <a:rPr lang="en-GB" sz="3200" b="1" dirty="0">
                <a:solidFill>
                  <a:srgbClr val="64CAED"/>
                </a:solidFill>
                <a:latin typeface="Calibri" panose="020F0502020204030204" pitchFamily="34" charset="0"/>
              </a:rPr>
            </a:br>
            <a:r>
              <a:rPr lang="en-GB" sz="3200" b="1" dirty="0">
                <a:solidFill>
                  <a:srgbClr val="64CAED"/>
                </a:solidFill>
                <a:latin typeface="Calibri" panose="020F0502020204030204" pitchFamily="34" charset="0"/>
              </a:rPr>
              <a:t>bringing groups of people together to identify </a:t>
            </a:r>
            <a:br>
              <a:rPr lang="en-GB" sz="3200" b="1" dirty="0">
                <a:solidFill>
                  <a:srgbClr val="64CAED"/>
                </a:solidFill>
                <a:latin typeface="Calibri" panose="020F0502020204030204" pitchFamily="34" charset="0"/>
              </a:rPr>
            </a:br>
            <a:r>
              <a:rPr lang="en-GB" sz="3200" b="1" dirty="0">
                <a:solidFill>
                  <a:srgbClr val="64CAED"/>
                </a:solidFill>
                <a:latin typeface="Calibri" panose="020F0502020204030204" pitchFamily="34" charset="0"/>
              </a:rPr>
              <a:t>their assets and to collaborate on their own     issues, hopes and opportunities.</a:t>
            </a:r>
            <a:br>
              <a:rPr lang="en-GB" sz="2000" dirty="0"/>
            </a:br>
            <a:endParaRPr lang="en-GB" sz="2000" dirty="0"/>
          </a:p>
        </p:txBody>
      </p:sp>
      <p:sp>
        <p:nvSpPr>
          <p:cNvPr id="3" name="Content Placeholder 2">
            <a:extLst>
              <a:ext uri="{FF2B5EF4-FFF2-40B4-BE49-F238E27FC236}">
                <a16:creationId xmlns:a16="http://schemas.microsoft.com/office/drawing/2014/main" id="{4B024683-0E30-4223-B1D4-F8FBBA08E58E}"/>
              </a:ext>
            </a:extLst>
          </p:cNvPr>
          <p:cNvSpPr>
            <a:spLocks noGrp="1"/>
          </p:cNvSpPr>
          <p:nvPr>
            <p:ph idx="1"/>
          </p:nvPr>
        </p:nvSpPr>
        <p:spPr>
          <a:xfrm>
            <a:off x="4800600" y="2336873"/>
            <a:ext cx="4813300" cy="4568502"/>
          </a:xfrm>
        </p:spPr>
        <p:txBody>
          <a:bodyPr>
            <a:normAutofit/>
          </a:bodyPr>
          <a:lstStyle/>
          <a:p>
            <a:pPr algn="ctr"/>
            <a:r>
              <a:rPr lang="en-GB" sz="2600" b="1" dirty="0">
                <a:solidFill>
                  <a:srgbClr val="256B9E"/>
                </a:solidFill>
                <a:latin typeface="Calibri" panose="020F0502020204030204" pitchFamily="34" charset="0"/>
              </a:rPr>
              <a:t>A Church Related </a:t>
            </a:r>
            <a:br>
              <a:rPr lang="en-GB" sz="2600" b="1" dirty="0">
                <a:solidFill>
                  <a:srgbClr val="256B9E"/>
                </a:solidFill>
                <a:latin typeface="Calibri" panose="020F0502020204030204" pitchFamily="34" charset="0"/>
              </a:rPr>
            </a:br>
            <a:r>
              <a:rPr lang="en-GB" sz="2600" b="1" dirty="0">
                <a:solidFill>
                  <a:srgbClr val="256B9E"/>
                </a:solidFill>
                <a:latin typeface="Calibri" panose="020F0502020204030204" pitchFamily="34" charset="0"/>
              </a:rPr>
              <a:t>Community Worker (CRCW) is a community development worker who enables the Church to work within its </a:t>
            </a:r>
            <a:br>
              <a:rPr lang="en-GB" sz="2600" b="1" dirty="0">
                <a:solidFill>
                  <a:srgbClr val="256B9E"/>
                </a:solidFill>
                <a:latin typeface="Calibri" panose="020F0502020204030204" pitchFamily="34" charset="0"/>
              </a:rPr>
            </a:br>
            <a:r>
              <a:rPr lang="en-GB" sz="2600" b="1" dirty="0">
                <a:solidFill>
                  <a:srgbClr val="256B9E"/>
                </a:solidFill>
                <a:latin typeface="Calibri" panose="020F0502020204030204" pitchFamily="34" charset="0"/>
              </a:rPr>
              <a:t>local neighbourhood, rather than someone employed by the Church to work on its behalf or only with </a:t>
            </a:r>
            <a:br>
              <a:rPr lang="en-GB" sz="2600" b="1" dirty="0">
                <a:solidFill>
                  <a:srgbClr val="256B9E"/>
                </a:solidFill>
                <a:latin typeface="Calibri" panose="020F0502020204030204" pitchFamily="34" charset="0"/>
              </a:rPr>
            </a:br>
            <a:r>
              <a:rPr lang="en-GB" sz="2600" b="1" dirty="0">
                <a:solidFill>
                  <a:srgbClr val="256B9E"/>
                </a:solidFill>
                <a:latin typeface="Calibri" panose="020F0502020204030204" pitchFamily="34" charset="0"/>
              </a:rPr>
              <a:t>church members.</a:t>
            </a:r>
          </a:p>
          <a:p>
            <a:pPr algn="ctr">
              <a:lnSpc>
                <a:spcPct val="150000"/>
              </a:lnSpc>
            </a:pPr>
            <a:endParaRPr lang="en-GB" sz="2000" dirty="0">
              <a:solidFill>
                <a:srgbClr val="256B9E"/>
              </a:solidFill>
            </a:endParaRPr>
          </a:p>
          <a:p>
            <a:endParaRPr lang="en-GB" dirty="0">
              <a:solidFill>
                <a:srgbClr val="286D9F"/>
              </a:solidFill>
            </a:endParaRPr>
          </a:p>
        </p:txBody>
      </p:sp>
      <p:pic>
        <p:nvPicPr>
          <p:cNvPr id="7" name="Picture 6">
            <a:extLst>
              <a:ext uri="{FF2B5EF4-FFF2-40B4-BE49-F238E27FC236}">
                <a16:creationId xmlns:a16="http://schemas.microsoft.com/office/drawing/2014/main" id="{8099AFCB-46AD-4195-B65E-C4AB7AF06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5745608"/>
            <a:ext cx="1371600" cy="703766"/>
          </a:xfrm>
          <a:prstGeom prst="rect">
            <a:avLst/>
          </a:prstGeom>
        </p:spPr>
      </p:pic>
      <p:sp>
        <p:nvSpPr>
          <p:cNvPr id="8" name="TextBox 7">
            <a:extLst>
              <a:ext uri="{FF2B5EF4-FFF2-40B4-BE49-F238E27FC236}">
                <a16:creationId xmlns:a16="http://schemas.microsoft.com/office/drawing/2014/main" id="{CDA4F105-6B81-4F57-B6A0-BFB0187612E6}"/>
              </a:ext>
            </a:extLst>
          </p:cNvPr>
          <p:cNvSpPr txBox="1"/>
          <p:nvPr/>
        </p:nvSpPr>
        <p:spPr>
          <a:xfrm>
            <a:off x="393700" y="6463275"/>
            <a:ext cx="3678766" cy="276999"/>
          </a:xfrm>
          <a:prstGeom prst="rect">
            <a:avLst/>
          </a:prstGeom>
          <a:noFill/>
        </p:spPr>
        <p:txBody>
          <a:bodyPr wrap="square" rtlCol="0">
            <a:spAutoFit/>
          </a:bodyPr>
          <a:lstStyle/>
          <a:p>
            <a:pPr>
              <a:spcBef>
                <a:spcPct val="0"/>
              </a:spcBef>
              <a:spcAft>
                <a:spcPts val="600"/>
              </a:spcAft>
            </a:pPr>
            <a:r>
              <a:rPr lang="en-US" sz="1200" dirty="0">
                <a:solidFill>
                  <a:srgbClr val="343590"/>
                </a:solidFill>
              </a:rPr>
              <a:t>Creating Change in Communities and the Church</a:t>
            </a:r>
          </a:p>
        </p:txBody>
      </p:sp>
      <p:pic>
        <p:nvPicPr>
          <p:cNvPr id="27" name="Picture 26">
            <a:extLst>
              <a:ext uri="{FF2B5EF4-FFF2-40B4-BE49-F238E27FC236}">
                <a16:creationId xmlns:a16="http://schemas.microsoft.com/office/drawing/2014/main" id="{A13540BC-4874-42DF-B6D3-80C6A5FAD47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176934" y="5473802"/>
            <a:ext cx="1642216" cy="1141873"/>
          </a:xfrm>
          <a:prstGeom prst="rect">
            <a:avLst/>
          </a:prstGeom>
          <a:noFill/>
        </p:spPr>
      </p:pic>
      <p:pic>
        <p:nvPicPr>
          <p:cNvPr id="17" name="Picture 16">
            <a:extLst>
              <a:ext uri="{FF2B5EF4-FFF2-40B4-BE49-F238E27FC236}">
                <a16:creationId xmlns:a16="http://schemas.microsoft.com/office/drawing/2014/main" id="{910E1152-AB89-4A8F-81B4-F5B7A895E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2501973"/>
            <a:ext cx="4495800" cy="2999055"/>
          </a:xfrm>
          <a:prstGeom prst="rect">
            <a:avLst/>
          </a:prstGeom>
        </p:spPr>
      </p:pic>
    </p:spTree>
    <p:extLst>
      <p:ext uri="{BB962C8B-B14F-4D97-AF65-F5344CB8AC3E}">
        <p14:creationId xmlns:p14="http://schemas.microsoft.com/office/powerpoint/2010/main" val="42458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1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1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009C0E94-6395-4389-845C-038C1C6F09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02" t="9091" r="14462" b="1"/>
          <a:stretch/>
        </p:blipFill>
        <p:spPr>
          <a:xfrm>
            <a:off x="4269854" y="-8467"/>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65"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43934B6-FFEF-4031-846D-4724B8EDC1E4}"/>
              </a:ext>
            </a:extLst>
          </p:cNvPr>
          <p:cNvSpPr>
            <a:spLocks noGrp="1"/>
          </p:cNvSpPr>
          <p:nvPr>
            <p:ph type="title"/>
          </p:nvPr>
        </p:nvSpPr>
        <p:spPr>
          <a:xfrm>
            <a:off x="630766" y="317500"/>
            <a:ext cx="4395503" cy="5131405"/>
          </a:xfrm>
        </p:spPr>
        <p:txBody>
          <a:bodyPr vert="horz" lIns="91440" tIns="45720" rIns="91440" bIns="45720" rtlCol="0" anchor="b">
            <a:normAutofit fontScale="90000"/>
          </a:bodyPr>
          <a:lstStyle/>
          <a:p>
            <a:pPr algn="ctr">
              <a:lnSpc>
                <a:spcPct val="150000"/>
              </a:lnSpc>
            </a:pPr>
            <a:br>
              <a:rPr lang="en-US" sz="2200" dirty="0"/>
            </a:br>
            <a:br>
              <a:rPr lang="en-US" sz="2200" dirty="0"/>
            </a:br>
            <a:r>
              <a:rPr lang="en-US" sz="2700" b="1" dirty="0">
                <a:latin typeface="Calibri" panose="020F0502020204030204" pitchFamily="34" charset="0"/>
              </a:rPr>
              <a:t>A CRCW will work in </a:t>
            </a:r>
            <a:br>
              <a:rPr lang="en-US" sz="2700" b="1" dirty="0">
                <a:latin typeface="Calibri" panose="020F0502020204030204" pitchFamily="34" charset="0"/>
              </a:rPr>
            </a:br>
            <a:r>
              <a:rPr lang="en-US" sz="2700" b="1" dirty="0">
                <a:latin typeface="Calibri" panose="020F0502020204030204" pitchFamily="34" charset="0"/>
              </a:rPr>
              <a:t>partnership with your local congregation, church members, elders and Minister of Word and Sacraments in order for you to become more present and engaged with your local </a:t>
            </a:r>
            <a:r>
              <a:rPr lang="en-US" sz="2700" b="1" dirty="0" err="1">
                <a:latin typeface="Calibri" panose="020F0502020204030204" pitchFamily="34" charset="0"/>
              </a:rPr>
              <a:t>neighbourhood</a:t>
            </a:r>
            <a:r>
              <a:rPr lang="en-US" sz="2700" b="1" dirty="0">
                <a:latin typeface="Calibri" panose="020F0502020204030204" pitchFamily="34" charset="0"/>
              </a:rPr>
              <a:t>, groups and </a:t>
            </a:r>
            <a:br>
              <a:rPr lang="en-US" sz="2700" b="1" dirty="0">
                <a:latin typeface="Calibri" panose="020F0502020204030204" pitchFamily="34" charset="0"/>
              </a:rPr>
            </a:br>
            <a:r>
              <a:rPr lang="en-US" sz="2700" b="1" dirty="0">
                <a:latin typeface="Calibri" panose="020F0502020204030204" pitchFamily="34" charset="0"/>
              </a:rPr>
              <a:t>community </a:t>
            </a:r>
            <a:r>
              <a:rPr lang="en-US" sz="2700" b="1" dirty="0" err="1">
                <a:latin typeface="Calibri" panose="020F0502020204030204" pitchFamily="34" charset="0"/>
              </a:rPr>
              <a:t>organisations</a:t>
            </a:r>
            <a:r>
              <a:rPr lang="en-US" sz="2700" b="1" dirty="0">
                <a:latin typeface="Calibri" panose="020F0502020204030204" pitchFamily="34" charset="0"/>
              </a:rPr>
              <a:t>.</a:t>
            </a:r>
            <a:br>
              <a:rPr lang="en-US" sz="1600" dirty="0"/>
            </a:br>
            <a:endParaRPr lang="en-US" sz="1600" dirty="0"/>
          </a:p>
        </p:txBody>
      </p:sp>
      <p:pic>
        <p:nvPicPr>
          <p:cNvPr id="74" name="Picture 73">
            <a:extLst>
              <a:ext uri="{FF2B5EF4-FFF2-40B4-BE49-F238E27FC236}">
                <a16:creationId xmlns:a16="http://schemas.microsoft.com/office/drawing/2014/main" id="{DF0DC8AE-AFA8-4B25-881D-0E0EFDA04EB1}"/>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161815" y="5540360"/>
            <a:ext cx="1642216" cy="1141873"/>
          </a:xfrm>
          <a:prstGeom prst="rect">
            <a:avLst/>
          </a:prstGeom>
          <a:noFill/>
        </p:spPr>
      </p:pic>
      <p:pic>
        <p:nvPicPr>
          <p:cNvPr id="75" name="Picture 74">
            <a:extLst>
              <a:ext uri="{FF2B5EF4-FFF2-40B4-BE49-F238E27FC236}">
                <a16:creationId xmlns:a16="http://schemas.microsoft.com/office/drawing/2014/main" id="{8140E166-EF12-44D4-B631-73EDC3050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6" y="5619417"/>
            <a:ext cx="1579034" cy="810200"/>
          </a:xfrm>
          <a:prstGeom prst="rect">
            <a:avLst/>
          </a:prstGeom>
        </p:spPr>
      </p:pic>
      <p:sp>
        <p:nvSpPr>
          <p:cNvPr id="76" name="TextBox 75">
            <a:extLst>
              <a:ext uri="{FF2B5EF4-FFF2-40B4-BE49-F238E27FC236}">
                <a16:creationId xmlns:a16="http://schemas.microsoft.com/office/drawing/2014/main" id="{AA1AC68F-0DFD-41FA-8980-47D8A85FBC9E}"/>
              </a:ext>
            </a:extLst>
          </p:cNvPr>
          <p:cNvSpPr txBox="1"/>
          <p:nvPr/>
        </p:nvSpPr>
        <p:spPr>
          <a:xfrm>
            <a:off x="423022" y="6467533"/>
            <a:ext cx="5494866" cy="276999"/>
          </a:xfrm>
          <a:prstGeom prst="rect">
            <a:avLst/>
          </a:prstGeom>
          <a:noFill/>
        </p:spPr>
        <p:txBody>
          <a:bodyPr wrap="square" rtlCol="0">
            <a:spAutoFit/>
          </a:bodyPr>
          <a:lstStyle/>
          <a:p>
            <a:pPr>
              <a:spcBef>
                <a:spcPct val="0"/>
              </a:spcBef>
              <a:spcAft>
                <a:spcPts val="600"/>
              </a:spcAft>
            </a:pPr>
            <a:r>
              <a:rPr lang="en-US" sz="1200" dirty="0">
                <a:solidFill>
                  <a:srgbClr val="343590"/>
                </a:solidFill>
              </a:rPr>
              <a:t>Creating Change in Communities and the Church</a:t>
            </a:r>
          </a:p>
        </p:txBody>
      </p:sp>
    </p:spTree>
    <p:extLst>
      <p:ext uri="{BB962C8B-B14F-4D97-AF65-F5344CB8AC3E}">
        <p14:creationId xmlns:p14="http://schemas.microsoft.com/office/powerpoint/2010/main" val="13352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9D7382-E69F-45CC-8CE1-6DA3A839C3CE}"/>
              </a:ext>
            </a:extLst>
          </p:cNvPr>
          <p:cNvPicPr>
            <a:picLocks noChangeAspect="1"/>
          </p:cNvPicPr>
          <p:nvPr/>
        </p:nvPicPr>
        <p:blipFill rotWithShape="1">
          <a:blip r:embed="rId2">
            <a:extLst>
              <a:ext uri="{28A0092B-C50C-407E-A947-70E740481C1C}">
                <a14:useLocalDpi xmlns:a14="http://schemas.microsoft.com/office/drawing/2010/main" val="0"/>
              </a:ext>
            </a:extLst>
          </a:blip>
          <a:srcRect l="4605" r="1742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5" name="Straight Connector 1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3B6867-FFF9-40B4-AC4D-D1878ADE5B51}"/>
              </a:ext>
            </a:extLst>
          </p:cNvPr>
          <p:cNvSpPr>
            <a:spLocks noGrp="1"/>
          </p:cNvSpPr>
          <p:nvPr>
            <p:ph type="title"/>
          </p:nvPr>
        </p:nvSpPr>
        <p:spPr>
          <a:xfrm>
            <a:off x="0" y="215901"/>
            <a:ext cx="5283200" cy="4292599"/>
          </a:xfrm>
        </p:spPr>
        <p:txBody>
          <a:bodyPr>
            <a:normAutofit fontScale="90000"/>
          </a:bodyPr>
          <a:lstStyle/>
          <a:p>
            <a:pPr algn="ctr"/>
            <a:r>
              <a:rPr lang="en-GB" sz="2700" b="1" dirty="0">
                <a:solidFill>
                  <a:srgbClr val="002060"/>
                </a:solidFill>
                <a:latin typeface="Calibri" panose="020F0502020204030204" pitchFamily="34" charset="0"/>
              </a:rPr>
              <a:t>The context for community </a:t>
            </a:r>
            <a:br>
              <a:rPr lang="en-GB" sz="2700" b="1" dirty="0">
                <a:solidFill>
                  <a:srgbClr val="002060"/>
                </a:solidFill>
                <a:latin typeface="Calibri" panose="020F0502020204030204" pitchFamily="34" charset="0"/>
              </a:rPr>
            </a:br>
            <a:r>
              <a:rPr lang="en-GB" sz="2700" b="1" dirty="0">
                <a:solidFill>
                  <a:srgbClr val="002060"/>
                </a:solidFill>
                <a:latin typeface="Calibri" panose="020F0502020204030204" pitchFamily="34" charset="0"/>
              </a:rPr>
              <a:t>development is normally but not </a:t>
            </a:r>
            <a:br>
              <a:rPr lang="en-GB" sz="2700" b="1" dirty="0">
                <a:solidFill>
                  <a:srgbClr val="002060"/>
                </a:solidFill>
                <a:latin typeface="Calibri" panose="020F0502020204030204" pitchFamily="34" charset="0"/>
              </a:rPr>
            </a:br>
            <a:r>
              <a:rPr lang="en-GB" sz="2700" b="1" dirty="0">
                <a:solidFill>
                  <a:srgbClr val="002060"/>
                </a:solidFill>
                <a:latin typeface="Calibri" panose="020F0502020204030204" pitchFamily="34" charset="0"/>
              </a:rPr>
              <a:t>exclusively among people who are</a:t>
            </a:r>
            <a:br>
              <a:rPr lang="en-GB" sz="2700" b="1" dirty="0">
                <a:solidFill>
                  <a:srgbClr val="002060"/>
                </a:solidFill>
                <a:latin typeface="Calibri" panose="020F0502020204030204" pitchFamily="34" charset="0"/>
              </a:rPr>
            </a:br>
            <a:r>
              <a:rPr lang="en-GB" sz="2700" b="1" dirty="0">
                <a:solidFill>
                  <a:srgbClr val="002060"/>
                </a:solidFill>
                <a:latin typeface="Calibri" panose="020F0502020204030204" pitchFamily="34" charset="0"/>
              </a:rPr>
              <a:t>disadvantaged </a:t>
            </a:r>
            <a:r>
              <a:rPr lang="en-GB" sz="2700" b="1" dirty="0" err="1">
                <a:solidFill>
                  <a:srgbClr val="002060"/>
                </a:solidFill>
                <a:latin typeface="Calibri" panose="020F0502020204030204" pitchFamily="34" charset="0"/>
              </a:rPr>
              <a:t>eg</a:t>
            </a:r>
            <a:r>
              <a:rPr lang="en-GB" sz="2700" b="1" dirty="0">
                <a:solidFill>
                  <a:srgbClr val="002060"/>
                </a:solidFill>
                <a:latin typeface="Calibri" panose="020F0502020204030204" pitchFamily="34" charset="0"/>
              </a:rPr>
              <a:t>. by poverty, </a:t>
            </a:r>
            <a:br>
              <a:rPr lang="en-GB" sz="2700" b="1" dirty="0">
                <a:solidFill>
                  <a:srgbClr val="002060"/>
                </a:solidFill>
                <a:latin typeface="Calibri" panose="020F0502020204030204" pitchFamily="34" charset="0"/>
              </a:rPr>
            </a:br>
            <a:r>
              <a:rPr lang="en-GB" sz="2700" b="1" dirty="0">
                <a:solidFill>
                  <a:srgbClr val="002060"/>
                </a:solidFill>
                <a:latin typeface="Calibri" panose="020F0502020204030204" pitchFamily="34" charset="0"/>
              </a:rPr>
              <a:t>poor health, limited education </a:t>
            </a:r>
            <a:br>
              <a:rPr lang="en-GB" sz="2700" b="1" dirty="0">
                <a:solidFill>
                  <a:srgbClr val="002060"/>
                </a:solidFill>
                <a:latin typeface="Calibri" panose="020F0502020204030204" pitchFamily="34" charset="0"/>
              </a:rPr>
            </a:br>
            <a:r>
              <a:rPr lang="en-GB" sz="2700" b="1" dirty="0">
                <a:solidFill>
                  <a:srgbClr val="002060"/>
                </a:solidFill>
                <a:latin typeface="Calibri" panose="020F0502020204030204" pitchFamily="34" charset="0"/>
              </a:rPr>
              <a:t>and job opportunities and broken social networks. CRCWs work with a wide variety of groups including residents’ associations, credit unions, community groups, campaigning groups, housing associations, local authorities etc.</a:t>
            </a:r>
            <a:br>
              <a:rPr lang="en-GB" sz="2000" dirty="0"/>
            </a:br>
            <a:endParaRPr lang="en-GB" sz="2000" dirty="0"/>
          </a:p>
        </p:txBody>
      </p:sp>
      <p:sp>
        <p:nvSpPr>
          <p:cNvPr id="3" name="Content Placeholder 2">
            <a:extLst>
              <a:ext uri="{FF2B5EF4-FFF2-40B4-BE49-F238E27FC236}">
                <a16:creationId xmlns:a16="http://schemas.microsoft.com/office/drawing/2014/main" id="{C6A8E3E2-542E-43FD-A34A-B6A19DA08AB0}"/>
              </a:ext>
            </a:extLst>
          </p:cNvPr>
          <p:cNvSpPr>
            <a:spLocks noGrp="1"/>
          </p:cNvSpPr>
          <p:nvPr>
            <p:ph idx="1"/>
          </p:nvPr>
        </p:nvSpPr>
        <p:spPr>
          <a:xfrm>
            <a:off x="0" y="4660899"/>
            <a:ext cx="5205195" cy="1790700"/>
          </a:xfrm>
        </p:spPr>
        <p:txBody>
          <a:bodyPr>
            <a:normAutofit/>
          </a:bodyPr>
          <a:lstStyle/>
          <a:p>
            <a:pPr algn="ctr">
              <a:lnSpc>
                <a:spcPct val="150000"/>
              </a:lnSpc>
            </a:pPr>
            <a:r>
              <a:rPr lang="en-GB" sz="2400" b="1" dirty="0">
                <a:solidFill>
                  <a:srgbClr val="64CAED"/>
                </a:solidFill>
                <a:latin typeface="Calibri" panose="020F0502020204030204" pitchFamily="34" charset="0"/>
              </a:rPr>
              <a:t>Many URC churches are already actively present and engaged in their local neighbourhoods.</a:t>
            </a:r>
          </a:p>
          <a:p>
            <a:endParaRPr lang="en-GB" dirty="0"/>
          </a:p>
        </p:txBody>
      </p:sp>
      <p:pic>
        <p:nvPicPr>
          <p:cNvPr id="32" name="Picture 31">
            <a:extLst>
              <a:ext uri="{FF2B5EF4-FFF2-40B4-BE49-F238E27FC236}">
                <a16:creationId xmlns:a16="http://schemas.microsoft.com/office/drawing/2014/main" id="{502C77AD-D450-482C-AFC9-C343F4E59EB9}"/>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297707" y="36351"/>
            <a:ext cx="1642216" cy="1141873"/>
          </a:xfrm>
          <a:prstGeom prst="rect">
            <a:avLst/>
          </a:prstGeom>
          <a:noFill/>
        </p:spPr>
      </p:pic>
      <p:pic>
        <p:nvPicPr>
          <p:cNvPr id="37" name="Picture 36">
            <a:extLst>
              <a:ext uri="{FF2B5EF4-FFF2-40B4-BE49-F238E27FC236}">
                <a16:creationId xmlns:a16="http://schemas.microsoft.com/office/drawing/2014/main" id="{5DF2F592-1F6D-440C-9D1C-CC1862473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5522" y="5640499"/>
            <a:ext cx="1442501" cy="740145"/>
          </a:xfrm>
          <a:prstGeom prst="rect">
            <a:avLst/>
          </a:prstGeom>
        </p:spPr>
      </p:pic>
      <p:sp>
        <p:nvSpPr>
          <p:cNvPr id="38" name="TextBox 37">
            <a:extLst>
              <a:ext uri="{FF2B5EF4-FFF2-40B4-BE49-F238E27FC236}">
                <a16:creationId xmlns:a16="http://schemas.microsoft.com/office/drawing/2014/main" id="{88BD987D-542F-4F10-B8FB-F64DB5F433CD}"/>
              </a:ext>
            </a:extLst>
          </p:cNvPr>
          <p:cNvSpPr txBox="1"/>
          <p:nvPr/>
        </p:nvSpPr>
        <p:spPr>
          <a:xfrm>
            <a:off x="8634412" y="6452799"/>
            <a:ext cx="5494866" cy="276999"/>
          </a:xfrm>
          <a:prstGeom prst="rect">
            <a:avLst/>
          </a:prstGeom>
          <a:noFill/>
        </p:spPr>
        <p:txBody>
          <a:bodyPr wrap="square" rtlCol="0">
            <a:spAutoFit/>
          </a:bodyPr>
          <a:lstStyle/>
          <a:p>
            <a:pPr>
              <a:spcBef>
                <a:spcPct val="0"/>
              </a:spcBef>
              <a:spcAft>
                <a:spcPts val="600"/>
              </a:spcAft>
            </a:pPr>
            <a:r>
              <a:rPr lang="en-US" sz="1200" dirty="0">
                <a:solidFill>
                  <a:schemeClr val="bg1"/>
                </a:solidFill>
              </a:rPr>
              <a:t>Creating Change in Communities and the Church</a:t>
            </a:r>
          </a:p>
        </p:txBody>
      </p:sp>
    </p:spTree>
    <p:extLst>
      <p:ext uri="{BB962C8B-B14F-4D97-AF65-F5344CB8AC3E}">
        <p14:creationId xmlns:p14="http://schemas.microsoft.com/office/powerpoint/2010/main" val="364594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3760A8-9086-40FD-B5CE-D3F9F0E0050E}"/>
              </a:ext>
            </a:extLst>
          </p:cNvPr>
          <p:cNvPicPr>
            <a:picLocks noChangeAspect="1"/>
          </p:cNvPicPr>
          <p:nvPr/>
        </p:nvPicPr>
        <p:blipFill rotWithShape="1">
          <a:blip r:embed="rId2">
            <a:extLst>
              <a:ext uri="{28A0092B-C50C-407E-A947-70E740481C1C}">
                <a14:useLocalDpi xmlns:a14="http://schemas.microsoft.com/office/drawing/2010/main" val="0"/>
              </a:ext>
            </a:extLst>
          </a:blip>
          <a:srcRect l="23211" r="32540"/>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3"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DFD281-B5FE-4E84-85BC-EF37E13A58B4}"/>
              </a:ext>
            </a:extLst>
          </p:cNvPr>
          <p:cNvSpPr>
            <a:spLocks noGrp="1"/>
          </p:cNvSpPr>
          <p:nvPr>
            <p:ph type="title"/>
          </p:nvPr>
        </p:nvSpPr>
        <p:spPr>
          <a:xfrm>
            <a:off x="5295900" y="228600"/>
            <a:ext cx="4191000" cy="2222500"/>
          </a:xfrm>
        </p:spPr>
        <p:txBody>
          <a:bodyPr>
            <a:normAutofit fontScale="90000"/>
          </a:bodyPr>
          <a:lstStyle/>
          <a:p>
            <a:pPr algn="ctr">
              <a:lnSpc>
                <a:spcPct val="150000"/>
              </a:lnSpc>
            </a:pPr>
            <a:r>
              <a:rPr lang="en-GB" sz="2700" b="1" dirty="0">
                <a:solidFill>
                  <a:srgbClr val="64CAED"/>
                </a:solidFill>
                <a:latin typeface="Calibri" panose="020F0502020204030204" pitchFamily="34" charset="0"/>
              </a:rPr>
              <a:t>CRCW ministry has already been amongst 62 Church and </a:t>
            </a:r>
            <a:br>
              <a:rPr lang="en-GB" sz="2700" b="1" dirty="0">
                <a:solidFill>
                  <a:srgbClr val="64CAED"/>
                </a:solidFill>
                <a:latin typeface="Calibri" panose="020F0502020204030204" pitchFamily="34" charset="0"/>
              </a:rPr>
            </a:br>
            <a:r>
              <a:rPr lang="en-GB" sz="2700" b="1" dirty="0">
                <a:solidFill>
                  <a:srgbClr val="64CAED"/>
                </a:solidFill>
                <a:latin typeface="Calibri" panose="020F0502020204030204" pitchFamily="34" charset="0"/>
              </a:rPr>
              <a:t>community settings, involving 47 different CRCWs.</a:t>
            </a:r>
            <a:br>
              <a:rPr lang="en-GB" sz="1700" dirty="0"/>
            </a:br>
            <a:endParaRPr lang="en-GB" sz="1700" dirty="0"/>
          </a:p>
        </p:txBody>
      </p:sp>
      <p:sp>
        <p:nvSpPr>
          <p:cNvPr id="3" name="Content Placeholder 2">
            <a:extLst>
              <a:ext uri="{FF2B5EF4-FFF2-40B4-BE49-F238E27FC236}">
                <a16:creationId xmlns:a16="http://schemas.microsoft.com/office/drawing/2014/main" id="{99A1C0F6-62BD-4846-AC8A-423EA96813E7}"/>
              </a:ext>
            </a:extLst>
          </p:cNvPr>
          <p:cNvSpPr>
            <a:spLocks noGrp="1"/>
          </p:cNvSpPr>
          <p:nvPr>
            <p:ph idx="1"/>
          </p:nvPr>
        </p:nvSpPr>
        <p:spPr>
          <a:xfrm>
            <a:off x="4838700" y="2971800"/>
            <a:ext cx="5054599" cy="2806700"/>
          </a:xfrm>
        </p:spPr>
        <p:txBody>
          <a:bodyPr>
            <a:normAutofit fontScale="92500" lnSpcReduction="10000"/>
          </a:bodyPr>
          <a:lstStyle/>
          <a:p>
            <a:pPr algn="ctr">
              <a:lnSpc>
                <a:spcPct val="150000"/>
              </a:lnSpc>
            </a:pPr>
            <a:r>
              <a:rPr lang="en-GB" sz="2200" b="1" dirty="0">
                <a:solidFill>
                  <a:srgbClr val="256B9E"/>
                </a:solidFill>
                <a:latin typeface="Calibri" panose="020F0502020204030204" pitchFamily="34" charset="0"/>
              </a:rPr>
              <a:t>Many more churches would like to have a CRCW ministry with them </a:t>
            </a:r>
            <a:r>
              <a:rPr lang="en-GB" sz="2400" b="1" dirty="0">
                <a:solidFill>
                  <a:srgbClr val="256B9E"/>
                </a:solidFill>
                <a:latin typeface="Calibri" panose="020F0502020204030204" pitchFamily="34" charset="0"/>
              </a:rPr>
              <a:t>– </a:t>
            </a:r>
            <a:r>
              <a:rPr lang="en-GB" sz="2800" b="1" dirty="0">
                <a:solidFill>
                  <a:srgbClr val="256B9E"/>
                </a:solidFill>
                <a:latin typeface="Calibri" panose="020F0502020204030204" pitchFamily="34" charset="0"/>
              </a:rPr>
              <a:t>how can </a:t>
            </a:r>
            <a:br>
              <a:rPr lang="en-GB" sz="2800" b="1" dirty="0">
                <a:solidFill>
                  <a:srgbClr val="256B9E"/>
                </a:solidFill>
                <a:latin typeface="Calibri" panose="020F0502020204030204" pitchFamily="34" charset="0"/>
              </a:rPr>
            </a:br>
            <a:r>
              <a:rPr lang="en-GB" sz="2800" b="1" dirty="0">
                <a:solidFill>
                  <a:srgbClr val="256B9E"/>
                </a:solidFill>
                <a:latin typeface="Calibri" panose="020F0502020204030204" pitchFamily="34" charset="0"/>
              </a:rPr>
              <a:t>you encourage members to consider whether God is calling them to become a CRCW?</a:t>
            </a:r>
          </a:p>
          <a:p>
            <a:endParaRPr lang="en-GB" dirty="0"/>
          </a:p>
          <a:p>
            <a:endParaRPr lang="en-GB" dirty="0"/>
          </a:p>
        </p:txBody>
      </p:sp>
      <p:pic>
        <p:nvPicPr>
          <p:cNvPr id="40" name="Picture 39">
            <a:extLst>
              <a:ext uri="{FF2B5EF4-FFF2-40B4-BE49-F238E27FC236}">
                <a16:creationId xmlns:a16="http://schemas.microsoft.com/office/drawing/2014/main" id="{642D4ACA-CD15-4941-A5AD-8CEEC0928C0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161815" y="5540360"/>
            <a:ext cx="1642216" cy="1141873"/>
          </a:xfrm>
          <a:prstGeom prst="rect">
            <a:avLst/>
          </a:prstGeom>
          <a:noFill/>
        </p:spPr>
      </p:pic>
      <p:pic>
        <p:nvPicPr>
          <p:cNvPr id="42" name="Picture 41">
            <a:extLst>
              <a:ext uri="{FF2B5EF4-FFF2-40B4-BE49-F238E27FC236}">
                <a16:creationId xmlns:a16="http://schemas.microsoft.com/office/drawing/2014/main" id="{F8589320-9623-4CD3-8D59-59D1492DA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86" y="5676745"/>
            <a:ext cx="1460214" cy="749233"/>
          </a:xfrm>
          <a:prstGeom prst="rect">
            <a:avLst/>
          </a:prstGeom>
        </p:spPr>
      </p:pic>
      <p:sp>
        <p:nvSpPr>
          <p:cNvPr id="7" name="Rectangle 6">
            <a:extLst>
              <a:ext uri="{FF2B5EF4-FFF2-40B4-BE49-F238E27FC236}">
                <a16:creationId xmlns:a16="http://schemas.microsoft.com/office/drawing/2014/main" id="{A7C14DFE-21E1-47BE-8A98-184D4E997418}"/>
              </a:ext>
            </a:extLst>
          </p:cNvPr>
          <p:cNvSpPr/>
          <p:nvPr/>
        </p:nvSpPr>
        <p:spPr>
          <a:xfrm>
            <a:off x="4392386" y="6456402"/>
            <a:ext cx="3512500" cy="276999"/>
          </a:xfrm>
          <a:prstGeom prst="rect">
            <a:avLst/>
          </a:prstGeom>
        </p:spPr>
        <p:txBody>
          <a:bodyPr wrap="none">
            <a:spAutoFit/>
          </a:bodyPr>
          <a:lstStyle/>
          <a:p>
            <a:pPr>
              <a:spcBef>
                <a:spcPct val="0"/>
              </a:spcBef>
              <a:spcAft>
                <a:spcPts val="600"/>
              </a:spcAft>
            </a:pPr>
            <a:r>
              <a:rPr lang="en-US" sz="1200" dirty="0">
                <a:solidFill>
                  <a:srgbClr val="343590"/>
                </a:solidFill>
              </a:rPr>
              <a:t>Creating Change in Communities and the Church</a:t>
            </a:r>
          </a:p>
        </p:txBody>
      </p:sp>
    </p:spTree>
    <p:extLst>
      <p:ext uri="{BB962C8B-B14F-4D97-AF65-F5344CB8AC3E}">
        <p14:creationId xmlns:p14="http://schemas.microsoft.com/office/powerpoint/2010/main" val="422583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20FB900-0D6A-4E4A-A09B-BCFC72B0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485151"/>
            <a:ext cx="3856774" cy="1976596"/>
          </a:xfrm>
          <a:prstGeom prst="rect">
            <a:avLst/>
          </a:prstGeom>
        </p:spPr>
      </p:pic>
      <p:sp>
        <p:nvSpPr>
          <p:cNvPr id="3" name="Content Placeholder 2">
            <a:extLst>
              <a:ext uri="{FF2B5EF4-FFF2-40B4-BE49-F238E27FC236}">
                <a16:creationId xmlns:a16="http://schemas.microsoft.com/office/drawing/2014/main" id="{0662CB7F-EA3F-4F4D-B5B6-DBE73A5CC421}"/>
              </a:ext>
            </a:extLst>
          </p:cNvPr>
          <p:cNvSpPr>
            <a:spLocks noGrp="1"/>
          </p:cNvSpPr>
          <p:nvPr>
            <p:ph idx="4294967295"/>
          </p:nvPr>
        </p:nvSpPr>
        <p:spPr>
          <a:xfrm>
            <a:off x="5353766" y="219541"/>
            <a:ext cx="6823736" cy="5597059"/>
          </a:xfrm>
        </p:spPr>
        <p:txBody>
          <a:bodyPr vert="horz" lIns="91440" tIns="45720" rIns="91440" bIns="45720" rtlCol="0" anchor="t">
            <a:normAutofit/>
          </a:bodyPr>
          <a:lstStyle/>
          <a:p>
            <a:pPr algn="ctr">
              <a:lnSpc>
                <a:spcPct val="170000"/>
              </a:lnSpc>
            </a:pPr>
            <a:r>
              <a:rPr lang="en-US" sz="3200" b="1" i="1" dirty="0">
                <a:solidFill>
                  <a:schemeClr val="tx2"/>
                </a:solidFill>
                <a:latin typeface="Calibri" panose="020F0502020204030204" pitchFamily="34" charset="0"/>
              </a:rPr>
              <a:t>Christian community workers        with appropriate experience and qualifications are able to apply for a ‘Certificate of Eligibility’ to become    a URC accredited                         Church Related Community Worker.</a:t>
            </a:r>
          </a:p>
          <a:p>
            <a:endParaRPr lang="en-US" dirty="0">
              <a:solidFill>
                <a:srgbClr val="FFFFFF"/>
              </a:solidFill>
            </a:endParaRPr>
          </a:p>
        </p:txBody>
      </p:sp>
      <p:sp>
        <p:nvSpPr>
          <p:cNvPr id="6" name="TextBox 5">
            <a:extLst>
              <a:ext uri="{FF2B5EF4-FFF2-40B4-BE49-F238E27FC236}">
                <a16:creationId xmlns:a16="http://schemas.microsoft.com/office/drawing/2014/main" id="{0C8B35D6-2FE9-45DC-B7A2-EEE5429E8F34}"/>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a:spcBef>
                <a:spcPct val="0"/>
              </a:spcBef>
              <a:spcAft>
                <a:spcPts val="600"/>
              </a:spcAft>
            </a:pPr>
            <a:endParaRPr lang="en-US" sz="3600" dirty="0">
              <a:solidFill>
                <a:srgbClr val="FFFFFF"/>
              </a:solidFill>
              <a:latin typeface="+mj-lt"/>
              <a:ea typeface="+mj-ea"/>
              <a:cs typeface="+mj-cs"/>
            </a:endParaRPr>
          </a:p>
        </p:txBody>
      </p:sp>
      <p:sp>
        <p:nvSpPr>
          <p:cNvPr id="7" name="Rectangle 6">
            <a:extLst>
              <a:ext uri="{FF2B5EF4-FFF2-40B4-BE49-F238E27FC236}">
                <a16:creationId xmlns:a16="http://schemas.microsoft.com/office/drawing/2014/main" id="{354AE58D-3274-4080-8CFD-FA136ED1183B}"/>
              </a:ext>
            </a:extLst>
          </p:cNvPr>
          <p:cNvSpPr/>
          <p:nvPr/>
        </p:nvSpPr>
        <p:spPr>
          <a:xfrm>
            <a:off x="224366" y="4553293"/>
            <a:ext cx="4655442" cy="338554"/>
          </a:xfrm>
          <a:prstGeom prst="rect">
            <a:avLst/>
          </a:prstGeom>
        </p:spPr>
        <p:txBody>
          <a:bodyPr wrap="none">
            <a:spAutoFit/>
          </a:bodyPr>
          <a:lstStyle/>
          <a:p>
            <a:pPr>
              <a:spcBef>
                <a:spcPct val="0"/>
              </a:spcBef>
              <a:spcAft>
                <a:spcPts val="600"/>
              </a:spcAft>
            </a:pPr>
            <a:r>
              <a:rPr lang="en-US" sz="1600" dirty="0">
                <a:solidFill>
                  <a:srgbClr val="343590"/>
                </a:solidFill>
              </a:rPr>
              <a:t>Creating Change in Communities and the Church</a:t>
            </a:r>
          </a:p>
        </p:txBody>
      </p:sp>
      <p:pic>
        <p:nvPicPr>
          <p:cNvPr id="50" name="Picture 49">
            <a:extLst>
              <a:ext uri="{FF2B5EF4-FFF2-40B4-BE49-F238E27FC236}">
                <a16:creationId xmlns:a16="http://schemas.microsoft.com/office/drawing/2014/main" id="{3B6D119A-57A7-4E9B-A389-734E069C6D16}"/>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225315" y="5476860"/>
            <a:ext cx="1642216" cy="1141873"/>
          </a:xfrm>
          <a:prstGeom prst="rect">
            <a:avLst/>
          </a:prstGeom>
          <a:noFill/>
        </p:spPr>
      </p:pic>
    </p:spTree>
    <p:extLst>
      <p:ext uri="{BB962C8B-B14F-4D97-AF65-F5344CB8AC3E}">
        <p14:creationId xmlns:p14="http://schemas.microsoft.com/office/powerpoint/2010/main" val="5945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20FB900-0D6A-4E4A-A09B-BCFC72B0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485151"/>
            <a:ext cx="3856774" cy="1976596"/>
          </a:xfrm>
          <a:prstGeom prst="rect">
            <a:avLst/>
          </a:prstGeom>
        </p:spPr>
      </p:pic>
      <p:sp>
        <p:nvSpPr>
          <p:cNvPr id="3" name="Content Placeholder 2">
            <a:extLst>
              <a:ext uri="{FF2B5EF4-FFF2-40B4-BE49-F238E27FC236}">
                <a16:creationId xmlns:a16="http://schemas.microsoft.com/office/drawing/2014/main" id="{0662CB7F-EA3F-4F4D-B5B6-DBE73A5CC421}"/>
              </a:ext>
            </a:extLst>
          </p:cNvPr>
          <p:cNvSpPr>
            <a:spLocks noGrp="1"/>
          </p:cNvSpPr>
          <p:nvPr>
            <p:ph idx="4294967295"/>
          </p:nvPr>
        </p:nvSpPr>
        <p:spPr>
          <a:xfrm>
            <a:off x="5353766" y="219541"/>
            <a:ext cx="6823736" cy="5597059"/>
          </a:xfrm>
        </p:spPr>
        <p:txBody>
          <a:bodyPr vert="horz" lIns="91440" tIns="45720" rIns="91440" bIns="45720" rtlCol="0" anchor="t">
            <a:normAutofit/>
          </a:bodyPr>
          <a:lstStyle/>
          <a:p>
            <a:pPr algn="ctr">
              <a:lnSpc>
                <a:spcPct val="170000"/>
              </a:lnSpc>
            </a:pPr>
            <a:r>
              <a:rPr lang="en-US" sz="3200" b="1" i="1" dirty="0">
                <a:solidFill>
                  <a:schemeClr val="tx2"/>
                </a:solidFill>
                <a:latin typeface="Calibri" panose="020F0502020204030204" pitchFamily="34" charset="0"/>
              </a:rPr>
              <a:t>Thank you.</a:t>
            </a:r>
          </a:p>
          <a:p>
            <a:pPr marL="0" indent="0" algn="ctr">
              <a:lnSpc>
                <a:spcPct val="170000"/>
              </a:lnSpc>
              <a:buNone/>
            </a:pPr>
            <a:r>
              <a:rPr lang="en-US" dirty="0">
                <a:solidFill>
                  <a:schemeClr val="tx1"/>
                </a:solidFill>
              </a:rPr>
              <a:t>https://urc.org.uk/become-a-crcw</a:t>
            </a:r>
          </a:p>
          <a:p>
            <a:pPr marL="0" indent="0" algn="ctr">
              <a:lnSpc>
                <a:spcPct val="170000"/>
              </a:lnSpc>
              <a:buNone/>
            </a:pPr>
            <a:r>
              <a:rPr lang="en-US" dirty="0">
                <a:solidFill>
                  <a:schemeClr val="tx1"/>
                </a:solidFill>
              </a:rPr>
              <a:t>https://twitter.com/CRCWteam</a:t>
            </a:r>
          </a:p>
          <a:p>
            <a:pPr marL="0" indent="0" algn="ctr">
              <a:lnSpc>
                <a:spcPct val="170000"/>
              </a:lnSpc>
              <a:buNone/>
            </a:pPr>
            <a:r>
              <a:rPr lang="en-US" dirty="0">
                <a:solidFill>
                  <a:schemeClr val="tx1"/>
                </a:solidFill>
              </a:rPr>
              <a:t>@</a:t>
            </a:r>
            <a:r>
              <a:rPr lang="en-US" dirty="0" err="1">
                <a:solidFill>
                  <a:schemeClr val="tx1"/>
                </a:solidFill>
              </a:rPr>
              <a:t>enablingchange</a:t>
            </a:r>
            <a:endParaRPr lang="en-US" dirty="0">
              <a:solidFill>
                <a:schemeClr val="tx1"/>
              </a:solidFill>
            </a:endParaRPr>
          </a:p>
          <a:p>
            <a:pPr marL="0" indent="0" algn="ctr">
              <a:lnSpc>
                <a:spcPct val="170000"/>
              </a:lnSpc>
              <a:buNone/>
            </a:pPr>
            <a:r>
              <a:rPr lang="en-US" dirty="0">
                <a:solidFill>
                  <a:schemeClr val="tx1"/>
                </a:solidFill>
              </a:rPr>
              <a:t>Facebook: Church related Community Work –CRCW</a:t>
            </a:r>
          </a:p>
          <a:p>
            <a:pPr marL="0" indent="0" algn="ctr">
              <a:lnSpc>
                <a:spcPct val="170000"/>
              </a:lnSpc>
              <a:buNone/>
            </a:pPr>
            <a:r>
              <a:rPr lang="en-US" dirty="0">
                <a:solidFill>
                  <a:schemeClr val="tx1"/>
                </a:solidFill>
                <a:hlinkClick r:id="rId3">
                  <a:extLst>
                    <a:ext uri="{A12FA001-AC4F-418D-AE19-62706E023703}">
                      <ahyp:hlinkClr xmlns:ahyp="http://schemas.microsoft.com/office/drawing/2018/hyperlinkcolor" val="tx"/>
                    </a:ext>
                  </a:extLst>
                </a:hlinkClick>
              </a:rPr>
              <a:t>steve.summers@urc.org.uk</a:t>
            </a:r>
            <a:endParaRPr lang="en-US" dirty="0">
              <a:solidFill>
                <a:schemeClr val="tx1"/>
              </a:solidFill>
            </a:endParaRPr>
          </a:p>
          <a:p>
            <a:pPr marL="0" indent="0" algn="ctr">
              <a:lnSpc>
                <a:spcPct val="170000"/>
              </a:lnSpc>
              <a:buNone/>
            </a:pPr>
            <a:r>
              <a:rPr lang="en-US" dirty="0">
                <a:solidFill>
                  <a:schemeClr val="tx1"/>
                </a:solidFill>
              </a:rPr>
              <a:t>Tel. 0207 916 8653</a:t>
            </a:r>
          </a:p>
          <a:p>
            <a:pPr marL="0" indent="0" algn="ctr">
              <a:lnSpc>
                <a:spcPct val="170000"/>
              </a:lnSpc>
              <a:buNone/>
            </a:pPr>
            <a:endParaRPr lang="en-US" dirty="0">
              <a:solidFill>
                <a:srgbClr val="FFFFFF"/>
              </a:solidFill>
            </a:endParaRPr>
          </a:p>
        </p:txBody>
      </p:sp>
      <p:sp>
        <p:nvSpPr>
          <p:cNvPr id="6" name="TextBox 5">
            <a:extLst>
              <a:ext uri="{FF2B5EF4-FFF2-40B4-BE49-F238E27FC236}">
                <a16:creationId xmlns:a16="http://schemas.microsoft.com/office/drawing/2014/main" id="{0C8B35D6-2FE9-45DC-B7A2-EEE5429E8F34}"/>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a:spcBef>
                <a:spcPct val="0"/>
              </a:spcBef>
              <a:spcAft>
                <a:spcPts val="600"/>
              </a:spcAft>
            </a:pPr>
            <a:endParaRPr lang="en-US" sz="3600" dirty="0">
              <a:solidFill>
                <a:srgbClr val="FFFFFF"/>
              </a:solidFill>
              <a:latin typeface="+mj-lt"/>
              <a:ea typeface="+mj-ea"/>
              <a:cs typeface="+mj-cs"/>
            </a:endParaRPr>
          </a:p>
        </p:txBody>
      </p:sp>
      <p:sp>
        <p:nvSpPr>
          <p:cNvPr id="7" name="Rectangle 6">
            <a:extLst>
              <a:ext uri="{FF2B5EF4-FFF2-40B4-BE49-F238E27FC236}">
                <a16:creationId xmlns:a16="http://schemas.microsoft.com/office/drawing/2014/main" id="{354AE58D-3274-4080-8CFD-FA136ED1183B}"/>
              </a:ext>
            </a:extLst>
          </p:cNvPr>
          <p:cNvSpPr/>
          <p:nvPr/>
        </p:nvSpPr>
        <p:spPr>
          <a:xfrm>
            <a:off x="224366" y="4553293"/>
            <a:ext cx="4655442" cy="338554"/>
          </a:xfrm>
          <a:prstGeom prst="rect">
            <a:avLst/>
          </a:prstGeom>
        </p:spPr>
        <p:txBody>
          <a:bodyPr wrap="none">
            <a:spAutoFit/>
          </a:bodyPr>
          <a:lstStyle/>
          <a:p>
            <a:pPr>
              <a:spcBef>
                <a:spcPct val="0"/>
              </a:spcBef>
              <a:spcAft>
                <a:spcPts val="600"/>
              </a:spcAft>
            </a:pPr>
            <a:r>
              <a:rPr lang="en-US" sz="1600" dirty="0">
                <a:solidFill>
                  <a:srgbClr val="343590"/>
                </a:solidFill>
              </a:rPr>
              <a:t>Creating Change in Communities and the Church</a:t>
            </a:r>
          </a:p>
        </p:txBody>
      </p:sp>
      <p:pic>
        <p:nvPicPr>
          <p:cNvPr id="50" name="Picture 49">
            <a:extLst>
              <a:ext uri="{FF2B5EF4-FFF2-40B4-BE49-F238E27FC236}">
                <a16:creationId xmlns:a16="http://schemas.microsoft.com/office/drawing/2014/main" id="{3B6D119A-57A7-4E9B-A389-734E069C6D1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225315" y="5476860"/>
            <a:ext cx="1642216" cy="1141873"/>
          </a:xfrm>
          <a:prstGeom prst="rect">
            <a:avLst/>
          </a:prstGeom>
          <a:noFill/>
        </p:spPr>
      </p:pic>
    </p:spTree>
    <p:extLst>
      <p:ext uri="{BB962C8B-B14F-4D97-AF65-F5344CB8AC3E}">
        <p14:creationId xmlns:p14="http://schemas.microsoft.com/office/powerpoint/2010/main" val="14818084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501</TotalTime>
  <Words>237</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PowerPoint Presentation</vt:lpstr>
      <vt:lpstr>PowerPoint Presentation</vt:lpstr>
      <vt:lpstr>Community development work is concerned about  bringing groups of people together to identify  their assets and to collaborate on their own     issues, hopes and opportunities. </vt:lpstr>
      <vt:lpstr>  A CRCW will work in  partnership with your local congregation, church members, elders and Minister of Word and Sacraments in order for you to become more present and engaged with your local neighbourhood, groups and  community organisations. </vt:lpstr>
      <vt:lpstr>The context for community  development is normally but not  exclusively among people who are disadvantaged eg. by poverty,  poor health, limited education  and job opportunities and broken social networks. CRCWs work with a wide variety of groups including residents’ associations, credit unions, community groups, campaigning groups, housing associations, local authorities etc. </vt:lpstr>
      <vt:lpstr>CRCW ministry has already been amongst 62 Church and  community settings, involving 47 different CRCWs.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Samara Andrews</dc:creator>
  <cp:lastModifiedBy>Steve Summers</cp:lastModifiedBy>
  <cp:revision>56</cp:revision>
  <dcterms:created xsi:type="dcterms:W3CDTF">2018-05-22T10:54:49Z</dcterms:created>
  <dcterms:modified xsi:type="dcterms:W3CDTF">2020-06-01T11:31:30Z</dcterms:modified>
</cp:coreProperties>
</file>